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6" r:id="rId5"/>
    <p:sldId id="267" r:id="rId6"/>
    <p:sldId id="268" r:id="rId7"/>
    <p:sldId id="273" r:id="rId8"/>
    <p:sldId id="275" r:id="rId9"/>
    <p:sldId id="276" r:id="rId10"/>
    <p:sldId id="257" r:id="rId11"/>
    <p:sldId id="258" r:id="rId12"/>
    <p:sldId id="261" r:id="rId13"/>
    <p:sldId id="262" r:id="rId14"/>
    <p:sldId id="264" r:id="rId15"/>
    <p:sldId id="265" r:id="rId16"/>
    <p:sldId id="269" r:id="rId17"/>
    <p:sldId id="270" r:id="rId18"/>
    <p:sldId id="272" r:id="rId19"/>
    <p:sldId id="271" r:id="rId20"/>
    <p:sldId id="274" r:id="rId21"/>
    <p:sldId id="277" r:id="rId22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wz+LytxZlgfR81KezHk84g==" hashData="5wZnWO9qbazOZ97HrKpW3EKYAYs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48" autoAdjust="0"/>
  </p:normalViewPr>
  <p:slideViewPr>
    <p:cSldViewPr snapToGrid="0" snapToObjects="1">
      <p:cViewPr varScale="1">
        <p:scale>
          <a:sx n="58" d="100"/>
          <a:sy n="58" d="100"/>
        </p:scale>
        <p:origin x="-15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8"/>
          <p:cNvSpPr txBox="1">
            <a:spLocks noChangeArrowheads="1"/>
          </p:cNvSpPr>
          <p:nvPr userDrawn="1"/>
        </p:nvSpPr>
        <p:spPr bwMode="auto">
          <a:xfrm>
            <a:off x="8466138" y="14288"/>
            <a:ext cx="6778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900" smtClean="0"/>
              <a:t>© I.Suárez</a:t>
            </a:r>
          </a:p>
        </p:txBody>
      </p:sp>
    </p:spTree>
    <p:extLst>
      <p:ext uri="{BB962C8B-B14F-4D97-AF65-F5344CB8AC3E}">
        <p14:creationId xmlns:p14="http://schemas.microsoft.com/office/powerpoint/2010/main" val="236598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11/11/15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5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11/11/15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64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23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11/11/15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0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11/11/15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11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11/11/15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3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11/11/15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9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11/11/15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57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11/11/15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17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8772A-CA25-D340-A12F-B95BC3733245}" type="datetimeFigureOut">
              <a:rPr lang="es-ES" smtClean="0"/>
              <a:t>11/11/15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3EAB5-7FAE-C447-AD18-6439D0E4614C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3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 userDrawn="1"/>
        </p:nvSpPr>
        <p:spPr>
          <a:xfrm>
            <a:off x="0" y="-14288"/>
            <a:ext cx="9144000" cy="3698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+mn-lt"/>
                <a:ea typeface="+mn-ea"/>
                <a:cs typeface="+mn-cs"/>
              </a:rPr>
              <a:t>Hª del Mundo Contemporáneo</a:t>
            </a:r>
          </a:p>
        </p:txBody>
      </p:sp>
      <p:sp>
        <p:nvSpPr>
          <p:cNvPr id="8" name="CuadroTexto 8"/>
          <p:cNvSpPr txBox="1">
            <a:spLocks noChangeArrowheads="1"/>
          </p:cNvSpPr>
          <p:nvPr userDrawn="1"/>
        </p:nvSpPr>
        <p:spPr bwMode="auto">
          <a:xfrm>
            <a:off x="8466138" y="14288"/>
            <a:ext cx="6778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900" smtClean="0"/>
              <a:t>© I.Suárez</a:t>
            </a:r>
          </a:p>
        </p:txBody>
      </p:sp>
      <p:sp>
        <p:nvSpPr>
          <p:cNvPr id="9" name="CuadroTexto 8"/>
          <p:cNvSpPr txBox="1"/>
          <p:nvPr userDrawn="1"/>
        </p:nvSpPr>
        <p:spPr>
          <a:xfrm>
            <a:off x="1654620" y="302476"/>
            <a:ext cx="6052784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Tema 5: La</a:t>
            </a:r>
            <a:r>
              <a:rPr lang="es-ES" sz="20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dominación Europea del Mundo (1870-1914)</a:t>
            </a:r>
            <a:endParaRPr lang="es-ES" sz="20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44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10.xml"/><Relationship Id="rId3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" Target="slide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slide" Target="slide3.xm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slide" Target="slide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slide" Target="slide5.xml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slide" Target="slide5.xml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slide" Target="slide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slide" Target="slide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gif"/><Relationship Id="rId5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slide" Target="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4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2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4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2" Type="http://schemas.openxmlformats.org/officeDocument/2006/relationships/slide" Target="slide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6.xml"/><Relationship Id="rId3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588212" y="816955"/>
            <a:ext cx="5074752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0000FF"/>
                </a:solidFill>
              </a:rPr>
              <a:t>-La segunda Revolución Industrial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07452" y="1436040"/>
            <a:ext cx="8223892" cy="132343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/>
              <a:t>Tras una breve crisis de sobreproducción</a:t>
            </a:r>
            <a:r>
              <a:rPr lang="es-ES" sz="2000" baseline="30000" dirty="0"/>
              <a:t>(*) </a:t>
            </a:r>
            <a:r>
              <a:rPr lang="es-ES" sz="2000" dirty="0" smtClean="0"/>
              <a:t> en Europa entre 1873 y 1890, la misma Europa a la que se unen Japón y EE.UU, conocieron una fase de crecimiento industrial y económico que les conduciría a dominar el mundo con el fenómeno que conocemos como</a:t>
            </a:r>
            <a:r>
              <a:rPr lang="es-ES" sz="2000" b="1" dirty="0" smtClean="0"/>
              <a:t> imperialismo </a:t>
            </a:r>
            <a:r>
              <a:rPr lang="es-ES" sz="2000" b="1" baseline="30000" dirty="0" smtClean="0"/>
              <a:t>(1)</a:t>
            </a:r>
            <a:r>
              <a:rPr lang="es-ES" sz="2000" dirty="0" smtClean="0"/>
              <a:t>.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07452" y="2929063"/>
            <a:ext cx="3260052" cy="40011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Características y bases  2ª R.I.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07452" y="6581001"/>
            <a:ext cx="585288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1200" b="1" baseline="30000" dirty="0" smtClean="0"/>
              <a:t>(1) </a:t>
            </a:r>
            <a:r>
              <a:rPr lang="es-ES" sz="1200" dirty="0" smtClean="0"/>
              <a:t>Explicado más adelante. Lenin dijo: “El Imperialismo es la fase superior del capitalismo”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000541" y="3483116"/>
            <a:ext cx="7830803" cy="28623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1.Crecimiento demográfico y movimientos migratorios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Toda Europa: </a:t>
            </a:r>
            <a:r>
              <a:rPr lang="es-ES" sz="2000" u="sng" dirty="0" smtClean="0"/>
              <a:t>de </a:t>
            </a:r>
            <a:r>
              <a:rPr lang="es-ES" sz="2000" u="sng" dirty="0"/>
              <a:t>180 millones en 1800 a 450 millones en </a:t>
            </a:r>
            <a:r>
              <a:rPr lang="es-ES" sz="2000" u="sng" dirty="0" smtClean="0"/>
              <a:t>1914. ¼ población mundial</a:t>
            </a:r>
            <a:r>
              <a:rPr lang="es-ES" sz="2000" dirty="0" smtClean="0"/>
              <a:t>. Aumento </a:t>
            </a:r>
            <a:r>
              <a:rPr lang="es-ES" sz="2000" b="1" dirty="0" smtClean="0"/>
              <a:t>esperanza de vida</a:t>
            </a:r>
            <a:r>
              <a:rPr lang="es-ES" sz="2000" b="1" baseline="30000" dirty="0" smtClean="0"/>
              <a:t>(*) </a:t>
            </a:r>
            <a:r>
              <a:rPr lang="es-ES" sz="2000" dirty="0" smtClean="0"/>
              <a:t>por </a:t>
            </a:r>
            <a:r>
              <a:rPr lang="es-ES" sz="2000" dirty="0" smtClean="0">
                <a:hlinkClick r:id="rId2" action="ppaction://hlinksldjump"/>
              </a:rPr>
              <a:t>control epidemiológico</a:t>
            </a:r>
            <a:r>
              <a:rPr lang="es-ES" sz="2000" dirty="0" smtClean="0"/>
              <a:t> (</a:t>
            </a:r>
            <a:r>
              <a:rPr lang="es-ES" sz="2000" b="1" dirty="0" smtClean="0"/>
              <a:t>Koch, Pasteur</a:t>
            </a:r>
            <a:r>
              <a:rPr lang="es-ES" sz="2000" dirty="0" smtClean="0"/>
              <a:t>) y disminución mortalidad infantil y </a:t>
            </a:r>
            <a:r>
              <a:rPr lang="es-ES" sz="2000" b="1" dirty="0" err="1" smtClean="0"/>
              <a:t>puerperina</a:t>
            </a:r>
            <a:r>
              <a:rPr lang="es-ES" sz="2000" b="1" baseline="30000" dirty="0" smtClean="0"/>
              <a:t>(*)</a:t>
            </a:r>
            <a:r>
              <a:rPr lang="es-ES" sz="200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Pero crecimiento económico no homogéneo</a:t>
            </a:r>
            <a:r>
              <a:rPr lang="es-ES" sz="2000" dirty="0" smtClean="0">
                <a:sym typeface="Wingdings"/>
              </a:rPr>
              <a:t> Grandes </a:t>
            </a:r>
            <a:r>
              <a:rPr lang="es-ES" sz="2000" b="1" dirty="0" smtClean="0">
                <a:sym typeface="Wingdings"/>
                <a:hlinkClick r:id="rId3" action="ppaction://hlinksldjump"/>
              </a:rPr>
              <a:t>Movimientos Migratorios intercontinentales</a:t>
            </a:r>
            <a:r>
              <a:rPr lang="es-ES" sz="2000" b="1" baseline="30000" dirty="0" smtClean="0">
                <a:sym typeface="Wingdings"/>
                <a:hlinkClick r:id="rId3" action="ppaction://hlinksldjump"/>
              </a:rPr>
              <a:t>(</a:t>
            </a:r>
            <a:r>
              <a:rPr lang="es-ES" sz="2000" b="1" baseline="30000" dirty="0" smtClean="0">
                <a:sym typeface="Wingdings"/>
              </a:rPr>
              <a:t>*)</a:t>
            </a:r>
            <a:r>
              <a:rPr lang="es-ES" sz="2000" baseline="30000" dirty="0" smtClean="0">
                <a:sym typeface="Wingdings"/>
              </a:rPr>
              <a:t> </a:t>
            </a:r>
            <a:r>
              <a:rPr lang="es-ES" sz="2000" dirty="0" smtClean="0">
                <a:sym typeface="Wingdings"/>
              </a:rPr>
              <a:t>(más de 60 millones de europeos).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sym typeface="Wingdings"/>
              </a:rPr>
              <a:t>A América del Norte, Siberia, Australia y América Latina </a:t>
            </a:r>
            <a:r>
              <a:rPr lang="es-ES" sz="2000" b="1" dirty="0" smtClean="0">
                <a:sym typeface="Wingdings"/>
              </a:rPr>
              <a:t>–Indianos</a:t>
            </a:r>
            <a:r>
              <a:rPr lang="es-ES" sz="2000" b="1" baseline="30000" dirty="0">
                <a:sym typeface="Wingdings"/>
              </a:rPr>
              <a:t>(*)</a:t>
            </a:r>
            <a:r>
              <a:rPr lang="es-ES" sz="2000" baseline="30000" dirty="0">
                <a:sym typeface="Wingdings"/>
              </a:rPr>
              <a:t> </a:t>
            </a:r>
            <a:r>
              <a:rPr lang="es-ES" sz="2000" dirty="0" smtClean="0">
                <a:sym typeface="Wingdings"/>
              </a:rPr>
              <a:t>-.</a:t>
            </a:r>
          </a:p>
        </p:txBody>
      </p:sp>
    </p:spTree>
    <p:extLst>
      <p:ext uri="{BB962C8B-B14F-4D97-AF65-F5344CB8AC3E}">
        <p14:creationId xmlns:p14="http://schemas.microsoft.com/office/powerpoint/2010/main" val="39243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1" grpId="0" uiExpand="1" build="p" animBg="1"/>
      <p:bldP spid="13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238"/>
            <a:ext cx="5403879" cy="60497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573" y="759682"/>
            <a:ext cx="2960427" cy="29604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573" y="3503432"/>
            <a:ext cx="2960427" cy="335456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883343" y="3291581"/>
            <a:ext cx="1260657" cy="30777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/>
              <a:t>Pasteur y Koch</a:t>
            </a:r>
          </a:p>
        </p:txBody>
      </p:sp>
      <p:sp>
        <p:nvSpPr>
          <p:cNvPr id="8" name="Botón de acción: Hacia atrás o Anterior 7">
            <a:hlinkClick r:id="rId5" action="ppaction://hlinksldjump" highlightClick="1"/>
          </p:cNvPr>
          <p:cNvSpPr/>
          <p:nvPr/>
        </p:nvSpPr>
        <p:spPr>
          <a:xfrm>
            <a:off x="8715851" y="638893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911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200"/>
            <a:ext cx="9144000" cy="6183630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715851" y="638893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5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8.Inventos_Rev_Industr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8242" cy="6858000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715851" y="638893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345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9.Concentracion_Empresari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8540"/>
            <a:ext cx="9144000" cy="5748319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715851" y="638893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3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mpos modernos (Charles Chaplin,1936) 'Modern times' secuencia de la fabric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539" y="759393"/>
            <a:ext cx="7426795" cy="5434241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5" action="ppaction://hlinksldjump" highlightClick="1"/>
          </p:cNvPr>
          <p:cNvSpPr/>
          <p:nvPr/>
        </p:nvSpPr>
        <p:spPr>
          <a:xfrm>
            <a:off x="8715851" y="638893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10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7.Nuevas_potencias_económicas_1870_19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4687"/>
            <a:ext cx="5372132" cy="4464839"/>
          </a:xfrm>
          <a:prstGeom prst="rect">
            <a:avLst/>
          </a:prstGeom>
        </p:spPr>
      </p:pic>
      <p:pic>
        <p:nvPicPr>
          <p:cNvPr id="3" name="Imagen 2" descr="19.Comercio_INternacio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705" y="784687"/>
            <a:ext cx="3858295" cy="4464839"/>
          </a:xfrm>
          <a:prstGeom prst="rect">
            <a:avLst/>
          </a:prstGeom>
        </p:spPr>
      </p:pic>
      <p:pic>
        <p:nvPicPr>
          <p:cNvPr id="5" name="Imagen 4" descr="18.Evolucion_produccion_1830_19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30282"/>
            <a:ext cx="9144000" cy="2095678"/>
          </a:xfrm>
          <a:prstGeom prst="rect">
            <a:avLst/>
          </a:prstGeom>
        </p:spPr>
      </p:pic>
      <p:sp>
        <p:nvSpPr>
          <p:cNvPr id="4" name="Botón de acción: Hacia atrás o Anterior 3">
            <a:hlinkClick r:id="rId5" action="ppaction://hlinksldjump" highlightClick="1"/>
          </p:cNvPr>
          <p:cNvSpPr/>
          <p:nvPr/>
        </p:nvSpPr>
        <p:spPr>
          <a:xfrm>
            <a:off x="8715851" y="638893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80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ferència de Berlín 1884 188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735" y="809801"/>
            <a:ext cx="7277338" cy="5458004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5" action="ppaction://hlinksldjump" highlightClick="1"/>
          </p:cNvPr>
          <p:cNvSpPr/>
          <p:nvPr/>
        </p:nvSpPr>
        <p:spPr>
          <a:xfrm>
            <a:off x="8715851" y="638893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09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ow map- Africa - Colonizació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116" y="754587"/>
            <a:ext cx="7093250" cy="5319938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5" action="ppaction://hlinksldjump" highlightClick="1"/>
          </p:cNvPr>
          <p:cNvSpPr/>
          <p:nvPr/>
        </p:nvSpPr>
        <p:spPr>
          <a:xfrm>
            <a:off x="8715851" y="638893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928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037" y="902938"/>
            <a:ext cx="3181173" cy="43423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6" y="902938"/>
            <a:ext cx="5688894" cy="33512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96" y="4039616"/>
            <a:ext cx="4399428" cy="281838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873037" y="5558178"/>
            <a:ext cx="2541869" cy="95410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/>
              <a:t>Livingston y Stanley</a:t>
            </a:r>
          </a:p>
          <a:p>
            <a:r>
              <a:rPr lang="es-ES" sz="1400" dirty="0" smtClean="0"/>
              <a:t>“Doctor </a:t>
            </a:r>
            <a:r>
              <a:rPr lang="es-ES" sz="1400" dirty="0" err="1" smtClean="0"/>
              <a:t>Livingnston</a:t>
            </a:r>
            <a:r>
              <a:rPr lang="es-ES" sz="1400" dirty="0" smtClean="0"/>
              <a:t>, supongo…”</a:t>
            </a:r>
          </a:p>
          <a:p>
            <a:r>
              <a:rPr lang="es-ES" sz="1400" dirty="0" smtClean="0"/>
              <a:t>Cecil </a:t>
            </a:r>
            <a:r>
              <a:rPr lang="es-ES" sz="1400" dirty="0" err="1" smtClean="0"/>
              <a:t>Rhodes</a:t>
            </a:r>
            <a:endParaRPr lang="es-ES" sz="1400" dirty="0" smtClean="0"/>
          </a:p>
          <a:p>
            <a:r>
              <a:rPr lang="es-ES" sz="1400" dirty="0" smtClean="0"/>
              <a:t>Brutalidades en el Congo.</a:t>
            </a:r>
          </a:p>
        </p:txBody>
      </p:sp>
      <p:sp>
        <p:nvSpPr>
          <p:cNvPr id="6" name="Botón de acción: Hacia atrás o Anterior 5">
            <a:hlinkClick r:id="rId5" action="ppaction://hlinksldjump" highlightClick="1"/>
          </p:cNvPr>
          <p:cNvSpPr/>
          <p:nvPr/>
        </p:nvSpPr>
        <p:spPr>
          <a:xfrm>
            <a:off x="8715851" y="638893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901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39" y="785441"/>
            <a:ext cx="7620000" cy="32131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39" y="3998541"/>
            <a:ext cx="3453433" cy="283181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171" y="3998541"/>
            <a:ext cx="3775753" cy="283181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3674011"/>
            <a:ext cx="45600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dirty="0"/>
              <a:t>Libro y camino, antídotos contra el chovinismo</a:t>
            </a:r>
          </a:p>
        </p:txBody>
      </p:sp>
      <p:sp>
        <p:nvSpPr>
          <p:cNvPr id="6" name="Botón de acción: Hacia atrás o Anterior 5">
            <a:hlinkClick r:id="rId5" action="ppaction://hlinksldjump" highlightClick="1"/>
          </p:cNvPr>
          <p:cNvSpPr/>
          <p:nvPr/>
        </p:nvSpPr>
        <p:spPr>
          <a:xfrm>
            <a:off x="8715851" y="638893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931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1884" y="908467"/>
            <a:ext cx="3733063" cy="40011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Características y bases  2ª R.I. (..2)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34973" y="1462520"/>
            <a:ext cx="7830803" cy="255454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1.Nuevas fuentes de energía: El Petróleo y la electricidad</a:t>
            </a:r>
            <a:r>
              <a:rPr lang="es-ES" sz="2000" b="1" dirty="0" smtClean="0">
                <a:sym typeface="Wingdings"/>
              </a:rPr>
              <a:t> motor eléctrico, iluminación, motor de explosión</a:t>
            </a:r>
            <a:r>
              <a:rPr lang="es-ES" sz="2000" b="1" dirty="0" smtClean="0"/>
              <a:t>.</a:t>
            </a:r>
          </a:p>
          <a:p>
            <a:pPr lvl="1"/>
            <a:r>
              <a:rPr lang="es-ES" sz="2000" b="1" dirty="0" smtClean="0"/>
              <a:t>Inciden en: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/>
              <a:t>Comunicaciones (</a:t>
            </a:r>
            <a:r>
              <a:rPr lang="es-ES" sz="2000" dirty="0" smtClean="0"/>
              <a:t>(teléfono, radio)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/>
              <a:t>Transporte </a:t>
            </a:r>
            <a:r>
              <a:rPr lang="es-ES" sz="2000" dirty="0" smtClean="0"/>
              <a:t>(ferrocarril, </a:t>
            </a:r>
            <a:r>
              <a:rPr lang="es-ES" sz="2000" dirty="0" smtClean="0">
                <a:sym typeface="Wingdings"/>
              </a:rPr>
              <a:t>tranvía, metro, navegación, bicicleta,  </a:t>
            </a:r>
            <a:r>
              <a:rPr lang="es-ES" sz="2000" dirty="0">
                <a:sym typeface="Wingdings"/>
              </a:rPr>
              <a:t>a</a:t>
            </a:r>
            <a:r>
              <a:rPr lang="es-ES" sz="2000" dirty="0" smtClean="0">
                <a:sym typeface="Wingdings"/>
              </a:rPr>
              <a:t>utomóvil, aviación 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>
                <a:sym typeface="Wingdings"/>
              </a:rPr>
              <a:t>Iluminación </a:t>
            </a:r>
            <a:r>
              <a:rPr lang="es-ES" sz="2000" dirty="0" smtClean="0">
                <a:sym typeface="Wingdings"/>
              </a:rPr>
              <a:t>(bombilla de filamentos)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b="1" dirty="0" smtClean="0">
                <a:sym typeface="Wingdings"/>
              </a:rPr>
              <a:t>Ocio</a:t>
            </a:r>
            <a:r>
              <a:rPr lang="es-ES" sz="2000" dirty="0" smtClean="0">
                <a:sym typeface="Wingdings"/>
              </a:rPr>
              <a:t> (fonógrafo, cinematógrafo)</a:t>
            </a:r>
          </a:p>
        </p:txBody>
      </p:sp>
      <p:pic>
        <p:nvPicPr>
          <p:cNvPr id="4" name="Imagen 3" descr="4.Bombilla_incandescente_Edi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72" y="4228778"/>
            <a:ext cx="1282140" cy="2201007"/>
          </a:xfrm>
          <a:prstGeom prst="rect">
            <a:avLst/>
          </a:prstGeom>
        </p:spPr>
      </p:pic>
      <p:pic>
        <p:nvPicPr>
          <p:cNvPr id="5" name="Imagen 4" descr="5.1908-Ford-Model-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112" y="4185860"/>
            <a:ext cx="3497024" cy="2243924"/>
          </a:xfrm>
          <a:prstGeom prst="rect">
            <a:avLst/>
          </a:prstGeom>
        </p:spPr>
      </p:pic>
      <p:pic>
        <p:nvPicPr>
          <p:cNvPr id="6" name="Imagen 5" descr="6.Aeroplanos_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137" y="4228778"/>
            <a:ext cx="2928379" cy="220100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70365" y="6537569"/>
            <a:ext cx="4345911" cy="30777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/>
              <a:t>Bombilla (</a:t>
            </a:r>
            <a:r>
              <a:rPr lang="es-ES" sz="1400" dirty="0" err="1" smtClean="0"/>
              <a:t>T.Edison</a:t>
            </a:r>
            <a:r>
              <a:rPr lang="es-ES" sz="1400" dirty="0" smtClean="0"/>
              <a:t>), Ford T (</a:t>
            </a:r>
            <a:r>
              <a:rPr lang="es-ES" sz="1400" dirty="0" err="1" smtClean="0"/>
              <a:t>H.Ford</a:t>
            </a:r>
            <a:r>
              <a:rPr lang="es-ES" sz="1400" dirty="0" smtClean="0"/>
              <a:t>), Aeroplanos (</a:t>
            </a:r>
            <a:r>
              <a:rPr lang="es-ES" sz="1400" dirty="0" err="1" smtClean="0"/>
              <a:t>Wrigth</a:t>
            </a:r>
            <a:r>
              <a:rPr lang="es-ES" sz="1400" dirty="0" smtClean="0"/>
              <a:t>)</a:t>
            </a:r>
          </a:p>
        </p:txBody>
      </p:sp>
      <p:sp>
        <p:nvSpPr>
          <p:cNvPr id="8" name="Botón de acción: Hacia delante o Siguiente 7">
            <a:hlinkClick r:id="rId5" action="ppaction://hlinksldjump" highlightClick="1"/>
          </p:cNvPr>
          <p:cNvSpPr/>
          <p:nvPr/>
        </p:nvSpPr>
        <p:spPr>
          <a:xfrm>
            <a:off x="6849582" y="2071521"/>
            <a:ext cx="360000" cy="360000"/>
          </a:xfrm>
          <a:prstGeom prst="actionButtonForwardNex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7209582" y="1908332"/>
            <a:ext cx="113293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Los grandes inventos del XIX</a:t>
            </a:r>
          </a:p>
        </p:txBody>
      </p:sp>
    </p:spTree>
    <p:extLst>
      <p:ext uri="{BB962C8B-B14F-4D97-AF65-F5344CB8AC3E}">
        <p14:creationId xmlns:p14="http://schemas.microsoft.com/office/powerpoint/2010/main" val="2787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09" y="888999"/>
            <a:ext cx="5193213" cy="5802473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715851" y="638893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06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14991"/>
          </a:xfrm>
          <a:prstGeom prst="rect">
            <a:avLst/>
          </a:prstGeom>
        </p:spPr>
      </p:pic>
      <p:sp>
        <p:nvSpPr>
          <p:cNvPr id="3" name="Botón de acción: Hacia atrás o Anterior 2">
            <a:hlinkClick r:id="rId3" action="ppaction://hlinksldjump" highlightClick="1"/>
          </p:cNvPr>
          <p:cNvSpPr/>
          <p:nvPr/>
        </p:nvSpPr>
        <p:spPr>
          <a:xfrm>
            <a:off x="8715851" y="6388936"/>
            <a:ext cx="360000" cy="360000"/>
          </a:xfrm>
          <a:prstGeom prst="actionButtonBackPrevio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98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1884" y="908467"/>
            <a:ext cx="3733063" cy="40011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Características y bases  2ª R.I. (..3)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827336" y="1506012"/>
            <a:ext cx="7657679" cy="491416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/>
              <a:t>2.-</a:t>
            </a:r>
            <a:r>
              <a:rPr lang="es-ES" sz="2000" b="1" dirty="0" smtClean="0"/>
              <a:t>Nueva organización del capital y el trabajo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Concentración empresarial </a:t>
            </a:r>
            <a:r>
              <a:rPr lang="es-ES" sz="2000" dirty="0" smtClean="0"/>
              <a:t>(grandes empresas para grandes negocios y grandes beneficios).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Concentración según la actividad empresarial:</a:t>
            </a:r>
          </a:p>
          <a:p>
            <a:pPr marL="1257300" lvl="2" indent="-342900">
              <a:buFont typeface="Arial"/>
              <a:buChar char="•"/>
            </a:pPr>
            <a:r>
              <a:rPr lang="es-ES" sz="2000" dirty="0" smtClean="0"/>
              <a:t>Concentración </a:t>
            </a:r>
            <a:r>
              <a:rPr lang="es-ES" sz="2000" b="1" dirty="0" smtClean="0"/>
              <a:t>Horizontal</a:t>
            </a:r>
            <a:r>
              <a:rPr lang="es-ES" sz="2000" b="1" baseline="30000" dirty="0" smtClean="0"/>
              <a:t>(*)</a:t>
            </a:r>
            <a:r>
              <a:rPr lang="es-ES" sz="2000" b="1" dirty="0" smtClean="0"/>
              <a:t>, Vertical</a:t>
            </a:r>
            <a:r>
              <a:rPr lang="es-ES" sz="2000" b="1" baseline="30000" dirty="0"/>
              <a:t>(*)</a:t>
            </a:r>
            <a:endParaRPr lang="es-ES" sz="2000" b="1" dirty="0" smtClean="0"/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Concentración desde el punto de vista financiero:</a:t>
            </a:r>
          </a:p>
          <a:p>
            <a:pPr marL="1257300" lvl="2" indent="-342900">
              <a:buFont typeface="Arial"/>
              <a:buChar char="•"/>
            </a:pPr>
            <a:r>
              <a:rPr lang="es-ES" sz="2000" b="1" dirty="0" smtClean="0">
                <a:hlinkClick r:id="rId2" action="ppaction://hlinksldjump"/>
              </a:rPr>
              <a:t>Cartel</a:t>
            </a:r>
            <a:r>
              <a:rPr lang="es-ES" sz="2000" b="1" baseline="30000" dirty="0">
                <a:hlinkClick r:id="rId2" action="ppaction://hlinksldjump"/>
              </a:rPr>
              <a:t>(*)</a:t>
            </a:r>
            <a:r>
              <a:rPr lang="es-ES" sz="2000" b="1" dirty="0" smtClean="0">
                <a:hlinkClick r:id="rId2" action="ppaction://hlinksldjump"/>
              </a:rPr>
              <a:t>, Trust</a:t>
            </a:r>
            <a:r>
              <a:rPr lang="es-ES" sz="2000" b="1" baseline="30000" dirty="0">
                <a:hlinkClick r:id="rId2" action="ppaction://hlinksldjump"/>
              </a:rPr>
              <a:t>(*)</a:t>
            </a:r>
            <a:r>
              <a:rPr lang="es-ES" sz="2000" b="1" dirty="0" smtClean="0">
                <a:hlinkClick r:id="rId2" action="ppaction://hlinksldjump"/>
              </a:rPr>
              <a:t>, Holding</a:t>
            </a:r>
            <a:r>
              <a:rPr lang="es-ES" sz="2000" b="1" baseline="30000" dirty="0">
                <a:hlinkClick r:id="rId2" action="ppaction://hlinksldjump"/>
              </a:rPr>
              <a:t>(*)</a:t>
            </a:r>
            <a:r>
              <a:rPr lang="es-ES" sz="2000" b="1" dirty="0" smtClean="0">
                <a:hlinkClick r:id="rId2" action="ppaction://hlinksldjump"/>
              </a:rPr>
              <a:t>, Monopolio</a:t>
            </a:r>
            <a:r>
              <a:rPr lang="es-ES" sz="2000" b="1" baseline="30000" dirty="0">
                <a:hlinkClick r:id="rId2" action="ppaction://hlinksldjump"/>
              </a:rPr>
              <a:t>(*</a:t>
            </a:r>
            <a:r>
              <a:rPr lang="es-ES" sz="2000" b="1" baseline="30000" dirty="0" smtClean="0">
                <a:hlinkClick r:id="rId2" action="ppaction://hlinksldjump"/>
              </a:rPr>
              <a:t>)</a:t>
            </a:r>
            <a:endParaRPr lang="es-ES" sz="2000" b="1" dirty="0" smtClean="0"/>
          </a:p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La producción en serie:</a:t>
            </a:r>
          </a:p>
          <a:p>
            <a:pPr marL="342900" indent="-342900">
              <a:buFont typeface="Arial"/>
              <a:buChar char="•"/>
            </a:pPr>
            <a:r>
              <a:rPr lang="es-ES" sz="2000" b="1" dirty="0" smtClean="0"/>
              <a:t>Taylorismo</a:t>
            </a:r>
            <a:r>
              <a:rPr lang="es-ES" sz="2000" b="1" baseline="30000" dirty="0"/>
              <a:t>(*)</a:t>
            </a:r>
            <a:r>
              <a:rPr lang="es-ES" sz="2000" b="1" dirty="0" smtClean="0"/>
              <a:t> y </a:t>
            </a:r>
            <a:r>
              <a:rPr lang="es-ES" sz="2000" b="1" dirty="0" err="1" smtClean="0"/>
              <a:t>Fordismo</a:t>
            </a:r>
            <a:r>
              <a:rPr lang="es-ES" sz="2000" b="1" baseline="30000" dirty="0"/>
              <a:t>(*</a:t>
            </a:r>
            <a:r>
              <a:rPr lang="es-ES" sz="2000" b="1" baseline="30000" dirty="0" smtClean="0"/>
              <a:t>)</a:t>
            </a:r>
          </a:p>
          <a:p>
            <a:endParaRPr lang="es-ES" sz="2000" b="1" baseline="30000" dirty="0"/>
          </a:p>
          <a:p>
            <a:r>
              <a:rPr lang="es-ES" sz="2000" b="1" dirty="0" smtClean="0"/>
              <a:t>3</a:t>
            </a:r>
            <a:r>
              <a:rPr lang="es-ES" sz="2000" dirty="0" smtClean="0"/>
              <a:t>.- </a:t>
            </a:r>
            <a:r>
              <a:rPr lang="es-ES" sz="2000" b="1" dirty="0" smtClean="0">
                <a:hlinkClick r:id="rId3" action="ppaction://hlinksldjump"/>
              </a:rPr>
              <a:t>Nuevas Potencias Industriales</a:t>
            </a:r>
            <a:r>
              <a:rPr lang="es-ES" sz="2000" dirty="0" smtClean="0">
                <a:sym typeface="Wingdings"/>
              </a:rPr>
              <a:t> </a:t>
            </a:r>
            <a:r>
              <a:rPr lang="es-ES" sz="2000" b="1" dirty="0" smtClean="0">
                <a:sym typeface="Wingdings"/>
              </a:rPr>
              <a:t>USA, Alemania</a:t>
            </a:r>
            <a:r>
              <a:rPr lang="es-ES" sz="2000" b="1" baseline="30000" dirty="0" smtClean="0">
                <a:sym typeface="Wingdings"/>
              </a:rPr>
              <a:t>(*)</a:t>
            </a:r>
            <a:endParaRPr lang="es-ES" sz="2000" b="1" baseline="30000" dirty="0" smtClean="0"/>
          </a:p>
          <a:p>
            <a:r>
              <a:rPr lang="es-ES" sz="2000" dirty="0" smtClean="0"/>
              <a:t>4.</a:t>
            </a:r>
            <a:r>
              <a:rPr lang="es-ES" sz="2000" b="1" dirty="0" smtClean="0"/>
              <a:t>- La expansión del Comercio</a:t>
            </a:r>
            <a:r>
              <a:rPr lang="es-ES" sz="2000" dirty="0" smtClean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Grandes almacenes.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Ventas a plazos y letras.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Consumismo de masas ¿?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>
                <a:hlinkClick r:id="rId3" action="ppaction://hlinksldjump"/>
              </a:rPr>
              <a:t>Crecimiento del comercio internacional</a:t>
            </a:r>
            <a:endParaRPr lang="es-ES" sz="2000" dirty="0" smtClean="0"/>
          </a:p>
        </p:txBody>
      </p:sp>
      <p:sp>
        <p:nvSpPr>
          <p:cNvPr id="5" name="Botón de acción: Película 4">
            <a:hlinkClick r:id="rId4" action="ppaction://hlinksldjump" highlightClick="1"/>
          </p:cNvPr>
          <p:cNvSpPr/>
          <p:nvPr/>
        </p:nvSpPr>
        <p:spPr>
          <a:xfrm>
            <a:off x="4098208" y="3925722"/>
            <a:ext cx="360000" cy="360000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8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8908" y="816955"/>
            <a:ext cx="2884723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0000FF"/>
                </a:solidFill>
                <a:hlinkClick r:id="rId2" action="ppaction://hlinksldjump"/>
              </a:rPr>
              <a:t>-El Imperialismo </a:t>
            </a:r>
            <a:r>
              <a:rPr lang="es-ES" sz="2800" baseline="30000" dirty="0" smtClean="0">
                <a:solidFill>
                  <a:srgbClr val="0000FF"/>
                </a:solidFill>
                <a:hlinkClick r:id="rId2" action="ppaction://hlinksldjump"/>
              </a:rPr>
              <a:t>(*)</a:t>
            </a:r>
            <a:endParaRPr lang="es-ES" sz="2800" baseline="30000" dirty="0" smtClean="0">
              <a:solidFill>
                <a:srgbClr val="0000F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99587" y="1534222"/>
            <a:ext cx="1418978" cy="40011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Económicas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153691" y="1497412"/>
            <a:ext cx="6810834" cy="13234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000" dirty="0" smtClean="0"/>
              <a:t>Búsqueda de nuevos espacios económicos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Establecer nuevos mercados de exportación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Conseguir materias primas y/o energéticas más baratas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Utilizar mano de obra con muy bajos salarios (</a:t>
            </a:r>
            <a:r>
              <a:rPr lang="es-ES" sz="2000" dirty="0" err="1" smtClean="0"/>
              <a:t>semiesclava</a:t>
            </a:r>
            <a:r>
              <a:rPr lang="es-ES" sz="2000" dirty="0" smtClean="0"/>
              <a:t>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99587" y="2857661"/>
            <a:ext cx="1610587" cy="40011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Demográficas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153691" y="2940638"/>
            <a:ext cx="6810834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000" smtClean="0"/>
              <a:t>Lugar de </a:t>
            </a:r>
            <a:r>
              <a:rPr lang="es-ES" sz="2000" dirty="0" smtClean="0"/>
              <a:t>asentamiento de población sobrante en Europa</a:t>
            </a:r>
            <a:r>
              <a:rPr lang="es-ES" sz="2000" dirty="0" smtClean="0">
                <a:sym typeface="Wingdings"/>
              </a:rPr>
              <a:t> </a:t>
            </a:r>
            <a:r>
              <a:rPr lang="es-ES" sz="2000" b="1" dirty="0" smtClean="0">
                <a:sym typeface="Wingdings"/>
              </a:rPr>
              <a:t>Explosión Blanca</a:t>
            </a:r>
            <a:r>
              <a:rPr lang="es-ES" sz="2000" b="1" baseline="30000" dirty="0" smtClean="0">
                <a:sym typeface="Wingdings"/>
              </a:rPr>
              <a:t>(*)</a:t>
            </a:r>
            <a:r>
              <a:rPr lang="es-ES" sz="2000" dirty="0" smtClean="0">
                <a:sym typeface="Wingdings"/>
              </a:rPr>
              <a:t>, </a:t>
            </a:r>
            <a:r>
              <a:rPr lang="es-ES" sz="2000" b="1" dirty="0" smtClean="0">
                <a:sym typeface="Wingdings"/>
              </a:rPr>
              <a:t>Migraciones Intercontinentales</a:t>
            </a:r>
            <a:r>
              <a:rPr lang="es-ES" sz="2000" b="1" baseline="30000" dirty="0" smtClean="0">
                <a:sym typeface="Wingdings"/>
              </a:rPr>
              <a:t>(*</a:t>
            </a:r>
            <a:r>
              <a:rPr lang="es-ES" sz="2000" b="1" baseline="30000" dirty="0">
                <a:sym typeface="Wingdings"/>
              </a:rPr>
              <a:t>)</a:t>
            </a:r>
            <a:endParaRPr lang="es-ES" sz="2000" b="1" dirty="0" smtClean="0"/>
          </a:p>
        </p:txBody>
      </p:sp>
      <p:sp>
        <p:nvSpPr>
          <p:cNvPr id="8" name="CuadroTexto 7"/>
          <p:cNvSpPr txBox="1"/>
          <p:nvPr/>
        </p:nvSpPr>
        <p:spPr>
          <a:xfrm>
            <a:off x="499587" y="3930292"/>
            <a:ext cx="1044652" cy="40011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Políticas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153691" y="3748950"/>
            <a:ext cx="6810834" cy="70788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/>
              <a:t>Aumento poder e influencia mundial por parte de la </a:t>
            </a:r>
            <a:r>
              <a:rPr lang="es-ES" sz="2000" b="1" dirty="0" smtClean="0"/>
              <a:t>Metrópoli</a:t>
            </a:r>
            <a:r>
              <a:rPr lang="es-ES" sz="2000" b="1" baseline="30000" dirty="0">
                <a:sym typeface="Wingdings"/>
              </a:rPr>
              <a:t>*)</a:t>
            </a:r>
            <a:endParaRPr lang="es-ES" sz="2000" b="1" dirty="0" smtClean="0"/>
          </a:p>
          <a:p>
            <a:r>
              <a:rPr lang="es-ES" sz="2000" dirty="0" smtClean="0"/>
              <a:t>Control militar de áreas estratégicas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99587" y="5150157"/>
            <a:ext cx="1352228" cy="40011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Ideológicas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153691" y="4561197"/>
            <a:ext cx="6810834" cy="224676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dirty="0" smtClean="0"/>
              <a:t>¿Superioridad? de la raza blanca </a:t>
            </a:r>
            <a:r>
              <a:rPr lang="es-ES" sz="2000" dirty="0" smtClean="0">
                <a:sym typeface="Wingdings"/>
              </a:rPr>
              <a:t> </a:t>
            </a:r>
            <a:r>
              <a:rPr lang="es-ES" sz="2000" b="1" dirty="0" smtClean="0">
                <a:sym typeface="Wingdings"/>
              </a:rPr>
              <a:t>Darwinismo social</a:t>
            </a:r>
            <a:r>
              <a:rPr lang="es-ES" sz="2000" b="1" baseline="30000" dirty="0" smtClean="0">
                <a:sym typeface="Wingdings"/>
              </a:rPr>
              <a:t>(*)</a:t>
            </a:r>
            <a:endParaRPr lang="es-ES" sz="2000" b="1" baseline="30000" dirty="0" smtClean="0"/>
          </a:p>
          <a:p>
            <a:r>
              <a:rPr lang="es-ES" sz="2000" dirty="0" smtClean="0"/>
              <a:t>Exaltación nacionalista </a:t>
            </a:r>
            <a:r>
              <a:rPr lang="es-ES" sz="2000" b="1" dirty="0" smtClean="0">
                <a:sym typeface="Wingdings"/>
              </a:rPr>
              <a:t> </a:t>
            </a:r>
            <a:r>
              <a:rPr lang="es-ES" sz="2000" b="1" dirty="0" smtClean="0">
                <a:sym typeface="Wingdings"/>
                <a:hlinkClick r:id="rId3" action="ppaction://hlinksldjump"/>
              </a:rPr>
              <a:t>Chovinismo</a:t>
            </a:r>
            <a:r>
              <a:rPr lang="es-ES" sz="2000" b="1" baseline="30000" dirty="0" smtClean="0">
                <a:sym typeface="Wingdings"/>
                <a:hlinkClick r:id="rId3" action="ppaction://hlinksldjump"/>
              </a:rPr>
              <a:t>(*</a:t>
            </a:r>
            <a:r>
              <a:rPr lang="es-ES" sz="2000" b="1" baseline="30000" dirty="0">
                <a:sym typeface="Wingdings"/>
                <a:hlinkClick r:id="rId3" action="ppaction://hlinksldjump"/>
              </a:rPr>
              <a:t>)</a:t>
            </a:r>
            <a:r>
              <a:rPr lang="es-ES" sz="2000" b="1" dirty="0" smtClean="0">
                <a:sym typeface="Wingdings"/>
                <a:hlinkClick r:id="rId3" action="ppaction://hlinksldjump"/>
              </a:rPr>
              <a:t>, Jingoísmo</a:t>
            </a:r>
            <a:r>
              <a:rPr lang="es-ES" sz="2000" b="1" baseline="30000" dirty="0" smtClean="0">
                <a:sym typeface="Wingdings"/>
                <a:hlinkClick r:id="rId3" action="ppaction://hlinksldjump"/>
              </a:rPr>
              <a:t>(*</a:t>
            </a:r>
            <a:r>
              <a:rPr lang="es-ES" sz="2000" b="1" baseline="30000" dirty="0">
                <a:sym typeface="Wingdings"/>
                <a:hlinkClick r:id="rId3" action="ppaction://hlinksldjump"/>
              </a:rPr>
              <a:t>)</a:t>
            </a:r>
            <a:endParaRPr lang="es-ES" sz="2000" b="1" dirty="0" smtClean="0">
              <a:sym typeface="Wingdings"/>
            </a:endParaRPr>
          </a:p>
          <a:p>
            <a:r>
              <a:rPr lang="es-ES" sz="2000" dirty="0" smtClean="0">
                <a:sym typeface="Wingdings"/>
              </a:rPr>
              <a:t>¿Responsabilidad? de la raza blanca Paternalismo</a:t>
            </a:r>
          </a:p>
          <a:p>
            <a:r>
              <a:rPr lang="es-ES" sz="2000" dirty="0" smtClean="0">
                <a:sym typeface="Wingdings"/>
              </a:rPr>
              <a:t>Evangelización?</a:t>
            </a:r>
          </a:p>
          <a:p>
            <a:r>
              <a:rPr lang="es-ES" sz="2000" dirty="0" smtClean="0">
                <a:sym typeface="Wingdings"/>
              </a:rPr>
              <a:t>Interés científico y aventurero expediciones geográficas, Antropológicas y de negocios.</a:t>
            </a:r>
          </a:p>
          <a:p>
            <a:r>
              <a:rPr lang="es-ES" sz="2000" dirty="0" smtClean="0">
                <a:sym typeface="Wingdings"/>
              </a:rPr>
              <a:t>(</a:t>
            </a:r>
            <a:r>
              <a:rPr lang="es-ES" sz="2000" b="1" dirty="0" smtClean="0">
                <a:sym typeface="Wingdings"/>
                <a:hlinkClick r:id="rId4" action="ppaction://hlinksldjump"/>
              </a:rPr>
              <a:t>Stanley, Livingston, De Brazza, Cecil </a:t>
            </a:r>
            <a:r>
              <a:rPr lang="es-ES" sz="2000" b="1" dirty="0" err="1" smtClean="0">
                <a:sym typeface="Wingdings"/>
                <a:hlinkClick r:id="rId4" action="ppaction://hlinksldjump"/>
              </a:rPr>
              <a:t>Rhodes</a:t>
            </a:r>
            <a:r>
              <a:rPr lang="es-ES" sz="2000" dirty="0" smtClean="0">
                <a:sym typeface="Wingdings"/>
              </a:rPr>
              <a:t>)</a:t>
            </a:r>
            <a:r>
              <a:rPr lang="es-ES" sz="2000" b="1" baseline="30000" dirty="0" smtClean="0">
                <a:sym typeface="Wingdings"/>
              </a:rPr>
              <a:t> </a:t>
            </a:r>
            <a:r>
              <a:rPr lang="es-ES" sz="2000" b="1" baseline="30000" dirty="0">
                <a:sym typeface="Wingdings"/>
              </a:rPr>
              <a:t>(</a:t>
            </a:r>
            <a:r>
              <a:rPr lang="es-ES" sz="2000" b="1" baseline="30000" dirty="0" smtClean="0">
                <a:sym typeface="Wingdings"/>
              </a:rPr>
              <a:t>*</a:t>
            </a:r>
            <a:r>
              <a:rPr lang="es-ES" sz="2000" b="1" baseline="30000" dirty="0">
                <a:sym typeface="Wingdings"/>
              </a:rPr>
              <a:t>)</a:t>
            </a:r>
            <a:endParaRPr lang="es-ES" sz="2000" dirty="0" smtClean="0"/>
          </a:p>
        </p:txBody>
      </p:sp>
      <p:cxnSp>
        <p:nvCxnSpPr>
          <p:cNvPr id="13" name="Conector angular 12"/>
          <p:cNvCxnSpPr>
            <a:stCxn id="2" idx="1"/>
            <a:endCxn id="3" idx="1"/>
          </p:cNvCxnSpPr>
          <p:nvPr/>
        </p:nvCxnSpPr>
        <p:spPr>
          <a:xfrm rot="10800000" flipH="1" flipV="1">
            <a:off x="348907" y="1078565"/>
            <a:ext cx="150679" cy="655712"/>
          </a:xfrm>
          <a:prstGeom prst="bentConnector3">
            <a:avLst>
              <a:gd name="adj1" fmla="val -151713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r 15"/>
          <p:cNvCxnSpPr>
            <a:stCxn id="2" idx="1"/>
            <a:endCxn id="5" idx="1"/>
          </p:cNvCxnSpPr>
          <p:nvPr/>
        </p:nvCxnSpPr>
        <p:spPr>
          <a:xfrm rot="10800000" flipH="1" flipV="1">
            <a:off x="348907" y="1078564"/>
            <a:ext cx="150679" cy="1979151"/>
          </a:xfrm>
          <a:prstGeom prst="bentConnector3">
            <a:avLst>
              <a:gd name="adj1" fmla="val -151713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19"/>
          <p:cNvCxnSpPr>
            <a:stCxn id="2" idx="1"/>
            <a:endCxn id="8" idx="1"/>
          </p:cNvCxnSpPr>
          <p:nvPr/>
        </p:nvCxnSpPr>
        <p:spPr>
          <a:xfrm rot="10800000" flipH="1" flipV="1">
            <a:off x="348907" y="1078565"/>
            <a:ext cx="150679" cy="3051782"/>
          </a:xfrm>
          <a:prstGeom prst="bentConnector3">
            <a:avLst>
              <a:gd name="adj1" fmla="val -151713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angular 21"/>
          <p:cNvCxnSpPr>
            <a:stCxn id="2" idx="1"/>
            <a:endCxn id="10" idx="1"/>
          </p:cNvCxnSpPr>
          <p:nvPr/>
        </p:nvCxnSpPr>
        <p:spPr>
          <a:xfrm rot="10800000" flipH="1" flipV="1">
            <a:off x="348907" y="1078564"/>
            <a:ext cx="150679" cy="4271647"/>
          </a:xfrm>
          <a:prstGeom prst="bentConnector3">
            <a:avLst>
              <a:gd name="adj1" fmla="val -151713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angular 23"/>
          <p:cNvCxnSpPr>
            <a:stCxn id="3" idx="2"/>
            <a:endCxn id="4" idx="1"/>
          </p:cNvCxnSpPr>
          <p:nvPr/>
        </p:nvCxnSpPr>
        <p:spPr>
          <a:xfrm rot="16200000" flipH="1">
            <a:off x="1568983" y="1574424"/>
            <a:ext cx="224800" cy="944615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angular 25"/>
          <p:cNvCxnSpPr>
            <a:stCxn id="5" idx="2"/>
            <a:endCxn id="7" idx="1"/>
          </p:cNvCxnSpPr>
          <p:nvPr/>
        </p:nvCxnSpPr>
        <p:spPr>
          <a:xfrm rot="16200000" flipH="1">
            <a:off x="1710881" y="2851771"/>
            <a:ext cx="36810" cy="848810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angular 27"/>
          <p:cNvCxnSpPr>
            <a:stCxn id="8" idx="3"/>
            <a:endCxn id="9" idx="1"/>
          </p:cNvCxnSpPr>
          <p:nvPr/>
        </p:nvCxnSpPr>
        <p:spPr>
          <a:xfrm flipV="1">
            <a:off x="1544239" y="4102893"/>
            <a:ext cx="609452" cy="274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angular 31"/>
          <p:cNvCxnSpPr>
            <a:stCxn id="10" idx="2"/>
            <a:endCxn id="11" idx="1"/>
          </p:cNvCxnSpPr>
          <p:nvPr/>
        </p:nvCxnSpPr>
        <p:spPr>
          <a:xfrm rot="16200000" flipH="1">
            <a:off x="1597539" y="5128429"/>
            <a:ext cx="134315" cy="977990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09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7" grpId="0" build="p" animBg="1"/>
      <p:bldP spid="9" grpId="0" build="p" animBg="1"/>
      <p:bldP spid="11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9745" y="1051797"/>
            <a:ext cx="4768503" cy="40011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El </a:t>
            </a:r>
            <a:r>
              <a:rPr lang="es-ES" sz="2000" dirty="0" smtClean="0"/>
              <a:t>reparto </a:t>
            </a:r>
            <a:r>
              <a:rPr lang="es-ES" sz="2000" dirty="0" smtClean="0"/>
              <a:t>del mundo y las nuevas potencias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35734" y="1587583"/>
            <a:ext cx="2196560" cy="40011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El reparto de África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350192" y="1605987"/>
            <a:ext cx="2709896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Conferencia de Berlín</a:t>
            </a:r>
            <a:r>
              <a:rPr lang="es-ES" sz="2000" baseline="30000" dirty="0" smtClean="0"/>
              <a:t>(*)</a:t>
            </a:r>
          </a:p>
        </p:txBody>
      </p:sp>
      <p:sp>
        <p:nvSpPr>
          <p:cNvPr id="5" name="Botón de acción: Película 4">
            <a:hlinkClick r:id="rId2" action="ppaction://hlinksldjump" highlightClick="1"/>
          </p:cNvPr>
          <p:cNvSpPr/>
          <p:nvPr/>
        </p:nvSpPr>
        <p:spPr>
          <a:xfrm>
            <a:off x="5945662" y="1366722"/>
            <a:ext cx="360000" cy="360000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Botón de acción: Película 5">
            <a:hlinkClick r:id="rId3" action="ppaction://hlinksldjump" highlightClick="1"/>
          </p:cNvPr>
          <p:cNvSpPr/>
          <p:nvPr/>
        </p:nvSpPr>
        <p:spPr>
          <a:xfrm>
            <a:off x="2600613" y="1881312"/>
            <a:ext cx="360000" cy="360000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975605" y="2355785"/>
            <a:ext cx="7823252" cy="132343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Gran Bretaña:</a:t>
            </a:r>
          </a:p>
          <a:p>
            <a:r>
              <a:rPr lang="es-ES" sz="2000" dirty="0" smtClean="0"/>
              <a:t>Objetivo: Unir Norte (Egipto) con el Sur (</a:t>
            </a:r>
            <a:r>
              <a:rPr lang="es-ES" sz="2000" dirty="0" err="1" smtClean="0"/>
              <a:t>Sudáfdrica</a:t>
            </a:r>
            <a:r>
              <a:rPr lang="es-ES" sz="2000" dirty="0" smtClean="0"/>
              <a:t>)</a:t>
            </a:r>
          </a:p>
          <a:p>
            <a:r>
              <a:rPr lang="es-ES" sz="2000" dirty="0" smtClean="0"/>
              <a:t>Colonias: Egipto, Sudán, Nigeria, Uganda, Rhodesia, Sudáfrica</a:t>
            </a:r>
          </a:p>
          <a:p>
            <a:r>
              <a:rPr lang="es-ES" sz="2000" b="1" dirty="0" smtClean="0"/>
              <a:t>Guerra de los </a:t>
            </a:r>
            <a:r>
              <a:rPr lang="es-ES" sz="2000" b="1" dirty="0" err="1" smtClean="0"/>
              <a:t>Bóers</a:t>
            </a:r>
            <a:r>
              <a:rPr lang="es-ES" sz="2000" b="1" baseline="30000" dirty="0" smtClean="0"/>
              <a:t>(*)</a:t>
            </a:r>
            <a:r>
              <a:rPr lang="es-ES" sz="2000" b="1" dirty="0" smtClean="0"/>
              <a:t> </a:t>
            </a:r>
            <a:r>
              <a:rPr lang="es-ES" sz="2000" dirty="0" smtClean="0"/>
              <a:t>(1880-1902)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75605" y="3736115"/>
            <a:ext cx="7823252" cy="163121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Francia:</a:t>
            </a:r>
          </a:p>
          <a:p>
            <a:r>
              <a:rPr lang="es-ES" sz="2000" dirty="0" smtClean="0"/>
              <a:t>Objetivo: Unir Oeste (Senegal) con el Este (Somalia), en consecuencia,</a:t>
            </a:r>
          </a:p>
          <a:p>
            <a:r>
              <a:rPr lang="es-ES" sz="2000" dirty="0"/>
              <a:t>e</a:t>
            </a:r>
            <a:r>
              <a:rPr lang="es-ES" sz="2000" dirty="0" smtClean="0"/>
              <a:t>nfrentamiento con Gran Bretaña </a:t>
            </a:r>
            <a:r>
              <a:rPr lang="es-ES" sz="2000" dirty="0" smtClean="0">
                <a:sym typeface="Wingdings"/>
              </a:rPr>
              <a:t> Incidente de </a:t>
            </a:r>
            <a:r>
              <a:rPr lang="es-ES" sz="2000" b="1" dirty="0" err="1" smtClean="0">
                <a:sym typeface="Wingdings"/>
              </a:rPr>
              <a:t>Fachoda</a:t>
            </a:r>
            <a:r>
              <a:rPr lang="es-ES" sz="2000" b="1" baseline="30000" dirty="0" smtClean="0">
                <a:sym typeface="Wingdings"/>
              </a:rPr>
              <a:t>(*)</a:t>
            </a:r>
          </a:p>
          <a:p>
            <a:r>
              <a:rPr lang="es-ES" sz="2000" dirty="0" smtClean="0">
                <a:sym typeface="Wingdings"/>
              </a:rPr>
              <a:t>Colonias: Marruecos, Túnez, Argelia, Senegal, Gabón Madagascar, </a:t>
            </a:r>
            <a:r>
              <a:rPr lang="es-ES" sz="2000" dirty="0" err="1" smtClean="0">
                <a:sym typeface="Wingdings"/>
              </a:rPr>
              <a:t>Djibuti</a:t>
            </a:r>
            <a:r>
              <a:rPr lang="es-ES" sz="2000" dirty="0" smtClean="0">
                <a:sym typeface="Wingdings"/>
              </a:rPr>
              <a:t>, Somalia</a:t>
            </a:r>
            <a:endParaRPr lang="es-ES" sz="2000" dirty="0" smtClean="0"/>
          </a:p>
        </p:txBody>
      </p:sp>
      <p:sp>
        <p:nvSpPr>
          <p:cNvPr id="9" name="CuadroTexto 8"/>
          <p:cNvSpPr txBox="1"/>
          <p:nvPr/>
        </p:nvSpPr>
        <p:spPr>
          <a:xfrm>
            <a:off x="975606" y="5466147"/>
            <a:ext cx="7823252" cy="132343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Otros:</a:t>
            </a:r>
          </a:p>
          <a:p>
            <a:r>
              <a:rPr lang="es-ES" sz="2000" b="1" dirty="0" smtClean="0"/>
              <a:t>Italia</a:t>
            </a:r>
            <a:r>
              <a:rPr lang="es-ES" sz="2000" b="1" smtClean="0"/>
              <a:t>: </a:t>
            </a:r>
            <a:r>
              <a:rPr lang="es-ES" sz="2000" smtClean="0"/>
              <a:t>Libia</a:t>
            </a:r>
            <a:r>
              <a:rPr lang="es-ES" sz="2000" dirty="0" smtClean="0"/>
              <a:t>, Somalia; </a:t>
            </a:r>
            <a:r>
              <a:rPr lang="es-ES" sz="2000" b="1" dirty="0" smtClean="0"/>
              <a:t>Bélgica: </a:t>
            </a:r>
            <a:r>
              <a:rPr lang="es-ES" sz="2000" dirty="0" smtClean="0"/>
              <a:t>Congo Belga (Zaire); </a:t>
            </a:r>
            <a:r>
              <a:rPr lang="es-ES" sz="2000" b="1" dirty="0" smtClean="0"/>
              <a:t>Alemania: </a:t>
            </a:r>
            <a:r>
              <a:rPr lang="es-ES" sz="2000" dirty="0" smtClean="0"/>
              <a:t>Camerún, </a:t>
            </a:r>
            <a:r>
              <a:rPr lang="es-ES" sz="2000" dirty="0" err="1" smtClean="0"/>
              <a:t>Tanganika</a:t>
            </a:r>
            <a:r>
              <a:rPr lang="es-ES" sz="2000" dirty="0" smtClean="0"/>
              <a:t>, África Suroccidental; </a:t>
            </a:r>
            <a:r>
              <a:rPr lang="es-ES" sz="2000" b="1" dirty="0" smtClean="0"/>
              <a:t>España: </a:t>
            </a:r>
            <a:r>
              <a:rPr lang="es-ES" sz="2000" dirty="0" smtClean="0"/>
              <a:t>Río de Oro (Sáhara), Guinea Ecuatorial; </a:t>
            </a:r>
            <a:r>
              <a:rPr lang="es-ES" sz="2000" b="1" dirty="0" smtClean="0"/>
              <a:t>Portugal: </a:t>
            </a:r>
            <a:r>
              <a:rPr lang="es-ES" sz="2000" dirty="0" err="1" smtClean="0"/>
              <a:t>Ángola</a:t>
            </a:r>
            <a:r>
              <a:rPr lang="es-ES" sz="2000" dirty="0" smtClean="0"/>
              <a:t>, Mozambique</a:t>
            </a:r>
          </a:p>
        </p:txBody>
      </p:sp>
      <p:cxnSp>
        <p:nvCxnSpPr>
          <p:cNvPr id="11" name="Conector angular 10"/>
          <p:cNvCxnSpPr>
            <a:stCxn id="2" idx="1"/>
            <a:endCxn id="3" idx="1"/>
          </p:cNvCxnSpPr>
          <p:nvPr/>
        </p:nvCxnSpPr>
        <p:spPr>
          <a:xfrm rot="10800000" flipH="1" flipV="1">
            <a:off x="349744" y="1251852"/>
            <a:ext cx="85989" cy="535786"/>
          </a:xfrm>
          <a:prstGeom prst="bentConnector3">
            <a:avLst>
              <a:gd name="adj1" fmla="val -265848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angular 12"/>
          <p:cNvCxnSpPr>
            <a:stCxn id="3" idx="3"/>
            <a:endCxn id="4" idx="1"/>
          </p:cNvCxnSpPr>
          <p:nvPr/>
        </p:nvCxnSpPr>
        <p:spPr>
          <a:xfrm>
            <a:off x="2632294" y="1787638"/>
            <a:ext cx="717898" cy="18404"/>
          </a:xfrm>
          <a:prstGeom prst="bentConnector3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r 15"/>
          <p:cNvCxnSpPr>
            <a:stCxn id="3" idx="1"/>
            <a:endCxn id="7" idx="1"/>
          </p:cNvCxnSpPr>
          <p:nvPr/>
        </p:nvCxnSpPr>
        <p:spPr>
          <a:xfrm rot="10800000" flipH="1" flipV="1">
            <a:off x="435733" y="1787637"/>
            <a:ext cx="539871" cy="1229867"/>
          </a:xfrm>
          <a:prstGeom prst="bentConnector3">
            <a:avLst>
              <a:gd name="adj1" fmla="val -42343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17"/>
          <p:cNvCxnSpPr>
            <a:stCxn id="3" idx="1"/>
            <a:endCxn id="8" idx="1"/>
          </p:cNvCxnSpPr>
          <p:nvPr/>
        </p:nvCxnSpPr>
        <p:spPr>
          <a:xfrm rot="10800000" flipH="1" flipV="1">
            <a:off x="435733" y="1787637"/>
            <a:ext cx="539871" cy="2764085"/>
          </a:xfrm>
          <a:prstGeom prst="bentConnector3">
            <a:avLst>
              <a:gd name="adj1" fmla="val -42343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r 19"/>
          <p:cNvCxnSpPr>
            <a:stCxn id="3" idx="1"/>
            <a:endCxn id="9" idx="1"/>
          </p:cNvCxnSpPr>
          <p:nvPr/>
        </p:nvCxnSpPr>
        <p:spPr>
          <a:xfrm rot="10800000" flipH="1" flipV="1">
            <a:off x="435734" y="1787637"/>
            <a:ext cx="539872" cy="4340229"/>
          </a:xfrm>
          <a:prstGeom prst="bentConnector3">
            <a:avLst>
              <a:gd name="adj1" fmla="val -42343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29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7" grpId="0" uiExpand="1" build="p" animBg="1"/>
      <p:bldP spid="8" grpId="0" uiExpand="1" build="p" animBg="1"/>
      <p:bldP spid="9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9745" y="1051797"/>
            <a:ext cx="5241514" cy="40011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El </a:t>
            </a:r>
            <a:r>
              <a:rPr lang="es-ES" sz="2000" dirty="0" smtClean="0"/>
              <a:t>reparto </a:t>
            </a:r>
            <a:r>
              <a:rPr lang="es-ES" sz="2000" dirty="0" smtClean="0"/>
              <a:t>del mundo y las nuevas potencias (..2)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35734" y="1587583"/>
            <a:ext cx="4527426" cy="40011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La ocupación y dominio de Asia y Oceanía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25861" y="2185887"/>
            <a:ext cx="8320257" cy="286232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Gran Bretaña: </a:t>
            </a:r>
            <a:r>
              <a:rPr lang="es-ES" sz="2000" dirty="0" smtClean="0"/>
              <a:t>India, Birmania (Myanmar), Paquistán, Malasia, Hong Kong, Australia y Nueva Zelanda</a:t>
            </a:r>
          </a:p>
          <a:p>
            <a:r>
              <a:rPr lang="es-ES" sz="2000" b="1" dirty="0" smtClean="0"/>
              <a:t>Francia: </a:t>
            </a:r>
            <a:r>
              <a:rPr lang="es-ES" sz="2000" dirty="0" smtClean="0"/>
              <a:t>Sureste: Vietnam, Laos, Camboya</a:t>
            </a:r>
            <a:r>
              <a:rPr lang="es-ES" sz="2000" dirty="0" smtClean="0">
                <a:sym typeface="Wingdings"/>
              </a:rPr>
              <a:t> Unión Indochina</a:t>
            </a:r>
          </a:p>
          <a:p>
            <a:r>
              <a:rPr lang="es-ES" sz="2000" b="1" dirty="0" smtClean="0">
                <a:sym typeface="Wingdings"/>
              </a:rPr>
              <a:t>Rusia: </a:t>
            </a:r>
            <a:r>
              <a:rPr lang="es-ES" sz="2000" dirty="0" smtClean="0">
                <a:sym typeface="Wingdings"/>
              </a:rPr>
              <a:t>Expansión hacia el Sur (Cáucaso, área musulmana) y Este (</a:t>
            </a:r>
            <a:r>
              <a:rPr lang="es-ES" sz="2000" dirty="0">
                <a:sym typeface="Wingdings"/>
              </a:rPr>
              <a:t>S</a:t>
            </a:r>
            <a:r>
              <a:rPr lang="es-ES" sz="2000" dirty="0" smtClean="0">
                <a:sym typeface="Wingdings"/>
              </a:rPr>
              <a:t>iberia)  Caso </a:t>
            </a:r>
            <a:r>
              <a:rPr lang="es-ES" sz="2000" b="1" dirty="0" smtClean="0">
                <a:sym typeface="Wingdings"/>
              </a:rPr>
              <a:t>Afganistán</a:t>
            </a:r>
            <a:r>
              <a:rPr lang="es-ES" sz="2000" b="1" baseline="30000" dirty="0" smtClean="0">
                <a:sym typeface="Wingdings"/>
              </a:rPr>
              <a:t>(*)</a:t>
            </a:r>
            <a:r>
              <a:rPr lang="es-ES" sz="2000" dirty="0" smtClean="0">
                <a:sym typeface="Wingdings"/>
              </a:rPr>
              <a:t>, </a:t>
            </a:r>
            <a:r>
              <a:rPr lang="es-ES" sz="2000" b="1" dirty="0" smtClean="0">
                <a:sym typeface="Wingdings"/>
              </a:rPr>
              <a:t>Guerra Ruso-Japonesa</a:t>
            </a:r>
            <a:r>
              <a:rPr lang="es-ES" sz="2000" b="1" baseline="30000" dirty="0" smtClean="0">
                <a:sym typeface="Wingdings"/>
              </a:rPr>
              <a:t>(*)</a:t>
            </a:r>
            <a:r>
              <a:rPr lang="es-ES" sz="2000" b="1" dirty="0" smtClean="0">
                <a:sym typeface="Wingdings"/>
              </a:rPr>
              <a:t> </a:t>
            </a:r>
            <a:r>
              <a:rPr lang="es-ES" sz="2000" dirty="0" smtClean="0">
                <a:sym typeface="Wingdings"/>
              </a:rPr>
              <a:t>de 1905.</a:t>
            </a:r>
          </a:p>
          <a:p>
            <a:r>
              <a:rPr lang="es-ES" sz="2000" dirty="0" smtClean="0">
                <a:sym typeface="Wingdings"/>
              </a:rPr>
              <a:t>Holanda: Indonesia</a:t>
            </a:r>
          </a:p>
          <a:p>
            <a:r>
              <a:rPr lang="es-ES" sz="2000" b="1" dirty="0" smtClean="0">
                <a:sym typeface="Wingdings"/>
              </a:rPr>
              <a:t>U.S.A: </a:t>
            </a:r>
            <a:r>
              <a:rPr lang="es-ES" sz="2000" dirty="0" smtClean="0">
                <a:sym typeface="Wingdings"/>
              </a:rPr>
              <a:t>Se apropia de Filipinas tras </a:t>
            </a:r>
            <a:r>
              <a:rPr lang="es-ES" sz="2000" b="1" dirty="0" smtClean="0">
                <a:sym typeface="Wingdings"/>
              </a:rPr>
              <a:t>guerra Hispano-Norteamericana</a:t>
            </a:r>
            <a:r>
              <a:rPr lang="es-ES" sz="2000" b="1" baseline="30000" dirty="0" smtClean="0">
                <a:sym typeface="Wingdings"/>
              </a:rPr>
              <a:t>(*)</a:t>
            </a:r>
            <a:r>
              <a:rPr lang="es-ES" sz="2000" b="1" dirty="0" smtClean="0">
                <a:sym typeface="Wingdings"/>
              </a:rPr>
              <a:t> </a:t>
            </a:r>
            <a:r>
              <a:rPr lang="es-ES" sz="2000" dirty="0" smtClean="0">
                <a:sym typeface="Wingdings"/>
              </a:rPr>
              <a:t>(1898)</a:t>
            </a:r>
          </a:p>
          <a:p>
            <a:r>
              <a:rPr lang="es-ES" sz="2000" b="1" dirty="0" smtClean="0">
                <a:sym typeface="Wingdings"/>
              </a:rPr>
              <a:t>Japón: </a:t>
            </a:r>
            <a:r>
              <a:rPr lang="es-ES" sz="2000" dirty="0" smtClean="0">
                <a:sym typeface="Wingdings"/>
              </a:rPr>
              <a:t>Tras </a:t>
            </a:r>
            <a:r>
              <a:rPr lang="es-ES" sz="2000" b="1" dirty="0" smtClean="0">
                <a:sym typeface="Wingdings"/>
              </a:rPr>
              <a:t>revolución MEIJI</a:t>
            </a:r>
            <a:r>
              <a:rPr lang="es-ES" sz="2000" b="1" baseline="30000" dirty="0" smtClean="0">
                <a:sym typeface="Wingdings"/>
              </a:rPr>
              <a:t>(*)</a:t>
            </a:r>
            <a:r>
              <a:rPr lang="es-ES" sz="2000" b="1" dirty="0" smtClean="0">
                <a:sym typeface="Wingdings"/>
              </a:rPr>
              <a:t> </a:t>
            </a:r>
            <a:r>
              <a:rPr lang="es-ES" sz="2000" dirty="0" smtClean="0">
                <a:sym typeface="Wingdings"/>
              </a:rPr>
              <a:t>(1867)  expansión en Corea, Manchuria y Formosa (</a:t>
            </a:r>
            <a:r>
              <a:rPr lang="es-ES" sz="2000" dirty="0" err="1" smtClean="0">
                <a:sym typeface="Wingdings"/>
              </a:rPr>
              <a:t>Taiwan</a:t>
            </a:r>
            <a:r>
              <a:rPr lang="es-ES" sz="2000" dirty="0" smtClean="0">
                <a:sym typeface="Wingdings"/>
              </a:rPr>
              <a:t>)</a:t>
            </a:r>
            <a:endParaRPr lang="es-ES" sz="2000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625861" y="5098054"/>
            <a:ext cx="8320257" cy="132343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dirty="0" smtClean="0"/>
              <a:t>Caso Chino</a:t>
            </a:r>
            <a:r>
              <a:rPr lang="es-ES" sz="2000" dirty="0" smtClean="0">
                <a:sym typeface="Wingdings"/>
              </a:rPr>
              <a:t> Imperio en decadencia.</a:t>
            </a:r>
          </a:p>
          <a:p>
            <a:r>
              <a:rPr lang="es-ES" sz="2000" dirty="0" smtClean="0">
                <a:sym typeface="Wingdings"/>
              </a:rPr>
              <a:t>Imposición occidental de abrir puertos chinos a barcos Occidentales:</a:t>
            </a:r>
          </a:p>
          <a:p>
            <a:r>
              <a:rPr lang="es-ES" sz="2000" b="1" dirty="0" smtClean="0">
                <a:sym typeface="Wingdings"/>
              </a:rPr>
              <a:t>Guerra del Opio</a:t>
            </a:r>
            <a:r>
              <a:rPr lang="es-ES" sz="2000" b="1" baseline="30000" dirty="0" smtClean="0">
                <a:sym typeface="Wingdings"/>
              </a:rPr>
              <a:t>(*)</a:t>
            </a:r>
            <a:r>
              <a:rPr lang="es-ES" sz="2000" b="1" dirty="0" smtClean="0">
                <a:sym typeface="Wingdings"/>
              </a:rPr>
              <a:t> </a:t>
            </a:r>
            <a:r>
              <a:rPr lang="es-ES" sz="2000" dirty="0" smtClean="0">
                <a:sym typeface="Wingdings"/>
              </a:rPr>
              <a:t>(½ XIX) y Guerra de los</a:t>
            </a:r>
            <a:r>
              <a:rPr lang="es-ES" sz="2000" b="1" dirty="0" smtClean="0">
                <a:sym typeface="Wingdings"/>
              </a:rPr>
              <a:t> Boxes</a:t>
            </a:r>
            <a:r>
              <a:rPr lang="es-ES" sz="2000" b="1" baseline="30000" dirty="0" smtClean="0">
                <a:sym typeface="Wingdings"/>
              </a:rPr>
              <a:t>(*)</a:t>
            </a:r>
            <a:r>
              <a:rPr lang="es-ES" sz="2000" dirty="0" smtClean="0">
                <a:sym typeface="Wingdings"/>
              </a:rPr>
              <a:t> (1901)</a:t>
            </a:r>
          </a:p>
          <a:p>
            <a:r>
              <a:rPr lang="es-ES" sz="2000" dirty="0" smtClean="0">
                <a:sym typeface="Wingdings"/>
              </a:rPr>
              <a:t>En 1911 Revolución anti-imperial interna Proclamación </a:t>
            </a:r>
            <a:r>
              <a:rPr lang="es-ES" sz="2000" b="1" dirty="0" smtClean="0">
                <a:sym typeface="Wingdings"/>
              </a:rPr>
              <a:t>República China</a:t>
            </a:r>
            <a:endParaRPr lang="es-ES" sz="2000" b="1" dirty="0" smtClean="0"/>
          </a:p>
        </p:txBody>
      </p:sp>
      <p:cxnSp>
        <p:nvCxnSpPr>
          <p:cNvPr id="7" name="Conector angular 6"/>
          <p:cNvCxnSpPr>
            <a:stCxn id="2" idx="1"/>
            <a:endCxn id="3" idx="1"/>
          </p:cNvCxnSpPr>
          <p:nvPr/>
        </p:nvCxnSpPr>
        <p:spPr>
          <a:xfrm rot="10800000" flipH="1" flipV="1">
            <a:off x="349744" y="1251852"/>
            <a:ext cx="85989" cy="535786"/>
          </a:xfrm>
          <a:prstGeom prst="bentConnector3">
            <a:avLst>
              <a:gd name="adj1" fmla="val -265848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angular 8"/>
          <p:cNvCxnSpPr>
            <a:stCxn id="3" idx="1"/>
            <a:endCxn id="4" idx="1"/>
          </p:cNvCxnSpPr>
          <p:nvPr/>
        </p:nvCxnSpPr>
        <p:spPr>
          <a:xfrm rot="10800000" flipH="1" flipV="1">
            <a:off x="435733" y="1787638"/>
            <a:ext cx="190127" cy="1829410"/>
          </a:xfrm>
          <a:prstGeom prst="bentConnector3">
            <a:avLst>
              <a:gd name="adj1" fmla="val -120235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angular 10"/>
          <p:cNvCxnSpPr>
            <a:stCxn id="3" idx="1"/>
            <a:endCxn id="5" idx="1"/>
          </p:cNvCxnSpPr>
          <p:nvPr/>
        </p:nvCxnSpPr>
        <p:spPr>
          <a:xfrm rot="10800000" flipH="1" flipV="1">
            <a:off x="435733" y="1787638"/>
            <a:ext cx="190127" cy="3972136"/>
          </a:xfrm>
          <a:prstGeom prst="bentConnector3">
            <a:avLst>
              <a:gd name="adj1" fmla="val -120235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40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4" grpId="0" uiExpand="1" build="p" animBg="1"/>
      <p:bldP spid="5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49745" y="1051797"/>
            <a:ext cx="5152096" cy="40011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El </a:t>
            </a:r>
            <a:r>
              <a:rPr lang="es-ES" sz="2000" dirty="0" err="1" smtClean="0"/>
              <a:t>repato</a:t>
            </a:r>
            <a:r>
              <a:rPr lang="es-ES" sz="2000" dirty="0" smtClean="0"/>
              <a:t> del mundo y las nuevas potencias (..3)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35734" y="1587583"/>
            <a:ext cx="3523796" cy="40011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El Imperialismo norteamericano</a:t>
            </a:r>
          </a:p>
        </p:txBody>
      </p:sp>
      <p:cxnSp>
        <p:nvCxnSpPr>
          <p:cNvPr id="4" name="Conector angular 3"/>
          <p:cNvCxnSpPr>
            <a:stCxn id="2" idx="1"/>
            <a:endCxn id="3" idx="1"/>
          </p:cNvCxnSpPr>
          <p:nvPr/>
        </p:nvCxnSpPr>
        <p:spPr>
          <a:xfrm rot="10800000" flipH="1" flipV="1">
            <a:off x="349744" y="1251852"/>
            <a:ext cx="85989" cy="535786"/>
          </a:xfrm>
          <a:prstGeom prst="bentConnector3">
            <a:avLst>
              <a:gd name="adj1" fmla="val -265848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662676" y="2447806"/>
            <a:ext cx="7970512" cy="286232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ES" sz="2000" dirty="0" smtClean="0"/>
              <a:t>Doctrina Monroe (1823)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“</a:t>
            </a:r>
            <a:r>
              <a:rPr lang="es-ES" sz="2000" dirty="0" smtClean="0">
                <a:hlinkClick r:id="rId2" action="ppaction://hlinksldjump"/>
              </a:rPr>
              <a:t>América para los americanos</a:t>
            </a:r>
            <a:r>
              <a:rPr lang="es-ES" sz="2000" dirty="0" smtClean="0"/>
              <a:t>”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No injerencia de Estados Europeos en Continente Americano. América Central y del Sur, “trastienda” de U.S.A.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Diplomacia del dólar (Neocolonialismo)</a:t>
            </a:r>
          </a:p>
          <a:p>
            <a:pPr marL="800100" lvl="1" indent="-342900">
              <a:buFont typeface="Arial"/>
              <a:buChar char="•"/>
            </a:pPr>
            <a:r>
              <a:rPr lang="es-ES" sz="2000" dirty="0" smtClean="0"/>
              <a:t>La intervención económica conducirá a intervención política  y ¿militar?</a:t>
            </a:r>
          </a:p>
          <a:p>
            <a:pPr marL="342900" indent="-342900">
              <a:buFont typeface="Arial"/>
              <a:buChar char="•"/>
            </a:pPr>
            <a:r>
              <a:rPr lang="es-ES" sz="2000" dirty="0" smtClean="0"/>
              <a:t>Guerra Hispano-norteamericana </a:t>
            </a:r>
            <a:r>
              <a:rPr lang="es-ES" sz="2000" baseline="30000" dirty="0" smtClean="0"/>
              <a:t>(*)</a:t>
            </a:r>
            <a:r>
              <a:rPr lang="es-ES" sz="2000" dirty="0" smtClean="0"/>
              <a:t> (1898)</a:t>
            </a:r>
            <a:r>
              <a:rPr lang="es-ES" sz="2000" dirty="0" smtClean="0">
                <a:sym typeface="Wingdings"/>
              </a:rPr>
              <a:t> ocupación de Cuba, Filipinas y Puerto Rico</a:t>
            </a:r>
            <a:r>
              <a:rPr lang="es-ES" sz="2000" baseline="30000" dirty="0" smtClean="0">
                <a:sym typeface="Wingdings"/>
              </a:rPr>
              <a:t>(*)</a:t>
            </a:r>
            <a:endParaRPr lang="es-ES" sz="2000" baseline="30000" dirty="0" smtClean="0"/>
          </a:p>
        </p:txBody>
      </p:sp>
      <p:cxnSp>
        <p:nvCxnSpPr>
          <p:cNvPr id="7" name="Conector angular 6"/>
          <p:cNvCxnSpPr>
            <a:stCxn id="3" idx="1"/>
            <a:endCxn id="5" idx="1"/>
          </p:cNvCxnSpPr>
          <p:nvPr/>
        </p:nvCxnSpPr>
        <p:spPr>
          <a:xfrm rot="10800000" flipH="1" flipV="1">
            <a:off x="435734" y="1787637"/>
            <a:ext cx="226942" cy="2091329"/>
          </a:xfrm>
          <a:prstGeom prst="bentConnector3">
            <a:avLst>
              <a:gd name="adj1" fmla="val -100731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64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9452"/>
            <a:ext cx="9144000" cy="560854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49745" y="849342"/>
            <a:ext cx="4821853" cy="40011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Administración Colonial. Modelos Coloniales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829235" y="1667893"/>
            <a:ext cx="377026" cy="2975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000" b="1" baseline="30000" dirty="0" smtClean="0"/>
              <a:t>(*)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251763" y="2554996"/>
            <a:ext cx="377026" cy="2975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000" b="1" baseline="30000" dirty="0" smtClean="0"/>
              <a:t>(*)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362523" y="3565558"/>
            <a:ext cx="377026" cy="2975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000" b="1" baseline="30000" dirty="0" smtClean="0"/>
              <a:t>(*)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936788" y="5325839"/>
            <a:ext cx="377026" cy="2975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ES" sz="2000" b="1" baseline="30000" dirty="0" smtClean="0"/>
              <a:t>(*)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368071" y="6145166"/>
            <a:ext cx="3260717" cy="523220"/>
          </a:xfrm>
          <a:prstGeom prst="rect">
            <a:avLst/>
          </a:prstGeom>
          <a:ln w="635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400" b="1" dirty="0" smtClean="0"/>
              <a:t>Mandato</a:t>
            </a:r>
            <a:r>
              <a:rPr lang="es-ES" sz="1400" dirty="0" smtClean="0"/>
              <a:t>s</a:t>
            </a:r>
            <a:r>
              <a:rPr lang="es-ES" sz="2000" baseline="30000" dirty="0" smtClean="0"/>
              <a:t>(*)</a:t>
            </a:r>
            <a:r>
              <a:rPr lang="es-ES" sz="1400" dirty="0" smtClean="0"/>
              <a:t>: Reparto de colonias de perdedores 1GM entre los ganadores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425272" y="6233580"/>
            <a:ext cx="591165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dirty="0" smtClean="0"/>
              <a:t>Otros</a:t>
            </a:r>
          </a:p>
        </p:txBody>
      </p:sp>
    </p:spTree>
    <p:extLst>
      <p:ext uri="{BB962C8B-B14F-4D97-AF65-F5344CB8AC3E}">
        <p14:creationId xmlns:p14="http://schemas.microsoft.com/office/powerpoint/2010/main" val="410676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732"/>
            <a:ext cx="9144000" cy="608926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276561" y="1243473"/>
            <a:ext cx="4953600" cy="40011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dirty="0" smtClean="0"/>
              <a:t>Consecuencias del Imperialismo/Colonialismo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565389" y="6233407"/>
            <a:ext cx="2236510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dirty="0" smtClean="0"/>
              <a:t>Ampliar los apartados</a:t>
            </a:r>
          </a:p>
        </p:txBody>
      </p:sp>
    </p:spTree>
    <p:extLst>
      <p:ext uri="{BB962C8B-B14F-4D97-AF65-F5344CB8AC3E}">
        <p14:creationId xmlns:p14="http://schemas.microsoft.com/office/powerpoint/2010/main" val="65390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3478</TotalTime>
  <Words>1017</Words>
  <Application>Microsoft Macintosh PowerPoint</Application>
  <PresentationFormat>Presentación en pantalla (4:3)</PresentationFormat>
  <Paragraphs>99</Paragraphs>
  <Slides>21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>Generalitat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Ildefonso</dc:creator>
  <cp:keywords/>
  <dc:description/>
  <cp:lastModifiedBy>Ildefonso</cp:lastModifiedBy>
  <cp:revision>200</cp:revision>
  <dcterms:created xsi:type="dcterms:W3CDTF">2014-09-15T10:17:07Z</dcterms:created>
  <dcterms:modified xsi:type="dcterms:W3CDTF">2015-11-11T13:57:59Z</dcterms:modified>
  <cp:category/>
</cp:coreProperties>
</file>